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99" r:id="rId2"/>
    <p:sldId id="355" r:id="rId3"/>
    <p:sldId id="357" r:id="rId4"/>
    <p:sldId id="372" r:id="rId5"/>
    <p:sldId id="349" r:id="rId6"/>
    <p:sldId id="365" r:id="rId7"/>
    <p:sldId id="377" r:id="rId8"/>
    <p:sldId id="366" r:id="rId9"/>
    <p:sldId id="358" r:id="rId10"/>
    <p:sldId id="350" r:id="rId11"/>
    <p:sldId id="363" r:id="rId12"/>
    <p:sldId id="364" r:id="rId13"/>
    <p:sldId id="351" r:id="rId14"/>
    <p:sldId id="352" r:id="rId15"/>
    <p:sldId id="35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46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52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jpeg>
</file>

<file path=ppt/media/image13.png>
</file>

<file path=ppt/media/image2.png>
</file>

<file path=ppt/media/image3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7/13/24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1975CC-E332-43B8-8DCA-DDD4F6FC02B1}" type="slidenum">
              <a:rPr lang="en-US" altLang="en-US">
                <a:latin typeface="Calibri" panose="020F0502020204030204" pitchFamily="34" charset="0"/>
              </a:rPr>
              <a:pPr eaLnBrk="1" hangingPunct="1"/>
              <a:t>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021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1975CC-E332-43B8-8DCA-DDD4F6FC02B1}" type="slidenum">
              <a:rPr lang="en-US" altLang="en-US">
                <a:latin typeface="Calibri" panose="020F0502020204030204" pitchFamily="34" charset="0"/>
              </a:rPr>
              <a:pPr eaLnBrk="1" hangingPunct="1"/>
              <a:t>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694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7/13/24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7/13/24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7/13/24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7/13/24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hyperlink" Target="https://fivethirtyeight.com/features/how-a-data-scientist-whod-never-heard-of-basketball-mastered-march-madness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6" name="Shape 278"/>
          <p:cNvSpPr txBox="1"/>
          <p:nvPr/>
        </p:nvSpPr>
        <p:spPr>
          <a:xfrm>
            <a:off x="206000" y="1107533"/>
            <a:ext cx="8778300" cy="52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/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grpSp>
        <p:nvGrpSpPr>
          <p:cNvPr id="8" name="Shape 280"/>
          <p:cNvGrpSpPr/>
          <p:nvPr/>
        </p:nvGrpSpPr>
        <p:grpSpPr>
          <a:xfrm>
            <a:off x="3168253" y="3206413"/>
            <a:ext cx="980217" cy="916620"/>
            <a:chOff x="4044175" y="930800"/>
            <a:chExt cx="806099" cy="730199"/>
          </a:xfrm>
        </p:grpSpPr>
        <p:sp>
          <p:nvSpPr>
            <p:cNvPr id="9" name="Shape 281"/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/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/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/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/>
          <p:cNvSpPr txBox="1"/>
          <p:nvPr/>
        </p:nvSpPr>
        <p:spPr>
          <a:xfrm>
            <a:off x="3217045" y="2180174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4" name="Shape 286"/>
          <p:cNvSpPr txBox="1"/>
          <p:nvPr/>
        </p:nvSpPr>
        <p:spPr>
          <a:xfrm>
            <a:off x="5133549" y="2305933"/>
            <a:ext cx="1403458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Algorithm</a:t>
            </a:r>
          </a:p>
        </p:txBody>
      </p:sp>
      <p:sp>
        <p:nvSpPr>
          <p:cNvPr id="15" name="Shape 287"/>
          <p:cNvSpPr txBox="1"/>
          <p:nvPr/>
        </p:nvSpPr>
        <p:spPr>
          <a:xfrm>
            <a:off x="2843237" y="4507849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16" name="Shape 288"/>
          <p:cNvSpPr txBox="1"/>
          <p:nvPr/>
        </p:nvSpPr>
        <p:spPr>
          <a:xfrm>
            <a:off x="5053179" y="4507850"/>
            <a:ext cx="1564199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Modeling e.g. K-NN, linear regression,  decision tree, random forest etc.</a:t>
            </a:r>
          </a:p>
        </p:txBody>
      </p:sp>
      <p:sp>
        <p:nvSpPr>
          <p:cNvPr id="17" name="Shape 289"/>
          <p:cNvSpPr txBox="1"/>
          <p:nvPr/>
        </p:nvSpPr>
        <p:spPr>
          <a:xfrm>
            <a:off x="7154613" y="4507850"/>
            <a:ext cx="1564199" cy="7356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Use the model to make predictions for the target label on the new data.  </a:t>
            </a:r>
          </a:p>
        </p:txBody>
      </p:sp>
      <p:sp>
        <p:nvSpPr>
          <p:cNvPr id="18" name="Shape 290"/>
          <p:cNvSpPr txBox="1"/>
          <p:nvPr/>
        </p:nvSpPr>
        <p:spPr>
          <a:xfrm>
            <a:off x="7133564" y="2319692"/>
            <a:ext cx="1606296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Application</a:t>
            </a:r>
          </a:p>
        </p:txBody>
      </p:sp>
      <p:sp>
        <p:nvSpPr>
          <p:cNvPr id="24" name="Shape 296"/>
          <p:cNvSpPr/>
          <p:nvPr/>
        </p:nvSpPr>
        <p:spPr>
          <a:xfrm>
            <a:off x="4287424" y="3206513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" name="Shape 29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94086" y="3347602"/>
            <a:ext cx="488781" cy="5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Shape 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483" y="3125850"/>
            <a:ext cx="1571590" cy="1239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Shape 299"/>
          <p:cNvGrpSpPr/>
          <p:nvPr/>
        </p:nvGrpSpPr>
        <p:grpSpPr>
          <a:xfrm>
            <a:off x="7001844" y="2971801"/>
            <a:ext cx="1869736" cy="1124344"/>
            <a:chOff x="7143751" y="2114551"/>
            <a:chExt cx="1869736" cy="1124344"/>
          </a:xfrm>
        </p:grpSpPr>
        <p:grpSp>
          <p:nvGrpSpPr>
            <p:cNvPr id="28" name="Shape 300"/>
            <p:cNvGrpSpPr/>
            <p:nvPr/>
          </p:nvGrpSpPr>
          <p:grpSpPr>
            <a:xfrm>
              <a:off x="7775499" y="2322154"/>
              <a:ext cx="980207" cy="916741"/>
              <a:chOff x="4044183" y="930773"/>
              <a:chExt cx="806091" cy="730296"/>
            </a:xfrm>
          </p:grpSpPr>
          <p:sp>
            <p:nvSpPr>
              <p:cNvPr id="32" name="Shape 301"/>
              <p:cNvSpPr/>
              <p:nvPr/>
            </p:nvSpPr>
            <p:spPr>
              <a:xfrm>
                <a:off x="4044183" y="1376474"/>
                <a:ext cx="136499" cy="284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3" name="Shape 302"/>
              <p:cNvSpPr/>
              <p:nvPr/>
            </p:nvSpPr>
            <p:spPr>
              <a:xfrm>
                <a:off x="4267373" y="930773"/>
                <a:ext cx="136499" cy="7301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4" name="Shape 303"/>
              <p:cNvSpPr/>
              <p:nvPr/>
            </p:nvSpPr>
            <p:spPr>
              <a:xfrm>
                <a:off x="4490585" y="1190669"/>
                <a:ext cx="136499" cy="470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" name="Shape 304"/>
              <p:cNvSpPr/>
              <p:nvPr/>
            </p:nvSpPr>
            <p:spPr>
              <a:xfrm>
                <a:off x="4713775" y="1070600"/>
                <a:ext cx="136499" cy="5903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pic>
          <p:nvPicPr>
            <p:cNvPr id="29" name="Shape 30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43751" y="2114551"/>
              <a:ext cx="860362" cy="6389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" name="Shape 306"/>
            <p:cNvCxnSpPr>
              <a:endCxn id="31" idx="1"/>
            </p:cNvCxnSpPr>
            <p:nvPr/>
          </p:nvCxnSpPr>
          <p:spPr>
            <a:xfrm>
              <a:off x="7937387" y="2631113"/>
              <a:ext cx="910200" cy="149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31" name="Shape 307"/>
            <p:cNvSpPr/>
            <p:nvPr/>
          </p:nvSpPr>
          <p:spPr>
            <a:xfrm>
              <a:off x="8847587" y="2322263"/>
              <a:ext cx="165900" cy="916500"/>
            </a:xfrm>
            <a:prstGeom prst="rect">
              <a:avLst/>
            </a:prstGeom>
            <a:solidFill>
              <a:srgbClr val="3C8AC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36" name="Shape 308"/>
          <p:cNvCxnSpPr/>
          <p:nvPr/>
        </p:nvCxnSpPr>
        <p:spPr>
          <a:xfrm>
            <a:off x="334750" y="4499899"/>
            <a:ext cx="8220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7" name="Shape 292"/>
          <p:cNvSpPr txBox="1"/>
          <p:nvPr/>
        </p:nvSpPr>
        <p:spPr>
          <a:xfrm>
            <a:off x="144127" y="2319691"/>
            <a:ext cx="2709599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Business Context</a:t>
            </a:r>
          </a:p>
        </p:txBody>
      </p:sp>
      <p:sp>
        <p:nvSpPr>
          <p:cNvPr id="38" name="Shape 293"/>
          <p:cNvSpPr txBox="1"/>
          <p:nvPr/>
        </p:nvSpPr>
        <p:spPr>
          <a:xfrm>
            <a:off x="188827" y="2748906"/>
            <a:ext cx="2620199" cy="50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100" b="1" dirty="0">
                <a:latin typeface="Open Sans"/>
                <a:ea typeface="Open Sans"/>
                <a:cs typeface="Open Sans"/>
                <a:sym typeface="Open Sans"/>
              </a:rPr>
              <a:t>Marketing</a:t>
            </a: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-Will a customer buy yes or no? How much will a customer spend?</a:t>
            </a:r>
          </a:p>
        </p:txBody>
      </p:sp>
      <p:sp>
        <p:nvSpPr>
          <p:cNvPr id="39" name="Shape 294"/>
          <p:cNvSpPr txBox="1"/>
          <p:nvPr/>
        </p:nvSpPr>
        <p:spPr>
          <a:xfrm>
            <a:off x="188827" y="3156119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Operations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Will an applicant default?  When will a machine break?</a:t>
            </a:r>
          </a:p>
        </p:txBody>
      </p:sp>
      <p:sp>
        <p:nvSpPr>
          <p:cNvPr id="40" name="Shape 295"/>
          <p:cNvSpPr txBox="1"/>
          <p:nvPr/>
        </p:nvSpPr>
        <p:spPr>
          <a:xfrm>
            <a:off x="188827" y="3787062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Sports Analytics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How many points will the Bears’ QB score?  What is the Bears’ probability of winning? </a:t>
            </a:r>
          </a:p>
        </p:txBody>
      </p:sp>
      <p:sp>
        <p:nvSpPr>
          <p:cNvPr id="41" name="Shape 288"/>
          <p:cNvSpPr txBox="1"/>
          <p:nvPr/>
        </p:nvSpPr>
        <p:spPr>
          <a:xfrm>
            <a:off x="635781" y="4574525"/>
            <a:ext cx="1726291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Requires expertise and stakeholder buy in</a:t>
            </a:r>
          </a:p>
        </p:txBody>
      </p:sp>
    </p:spTree>
    <p:extLst>
      <p:ext uri="{BB962C8B-B14F-4D97-AF65-F5344CB8AC3E}">
        <p14:creationId xmlns:p14="http://schemas.microsoft.com/office/powerpoint/2010/main" val="2800489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100013" y="365126"/>
            <a:ext cx="9401176" cy="591477"/>
          </a:xfrm>
        </p:spPr>
        <p:txBody>
          <a:bodyPr/>
          <a:lstStyle/>
          <a:p>
            <a:r>
              <a:rPr lang="en-US" dirty="0"/>
              <a:t>From probability to class, define a cutoff threshold.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10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03384" y="1447800"/>
            <a:ext cx="7772400" cy="45720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0.50 is popular initial choice</a:t>
            </a:r>
          </a:p>
          <a:p>
            <a:endParaRPr lang="en-US" altLang="en-US" dirty="0"/>
          </a:p>
          <a:p>
            <a:r>
              <a:rPr lang="en-US" altLang="en-US" dirty="0"/>
              <a:t>Additional considerations (see Chapter 5)</a:t>
            </a:r>
          </a:p>
          <a:p>
            <a:pPr marL="742950" lvl="1" indent="-285750"/>
            <a:r>
              <a:rPr lang="en-US" altLang="en-US" sz="2200" b="1" dirty="0">
                <a:solidFill>
                  <a:srgbClr val="FF0000"/>
                </a:solidFill>
              </a:rPr>
              <a:t>Maximize classification accuracy</a:t>
            </a:r>
          </a:p>
          <a:p>
            <a:pPr marL="742950" lvl="1" indent="-285750"/>
            <a:r>
              <a:rPr lang="en-US" altLang="en-US" sz="2200" dirty="0"/>
              <a:t>Maximize sensitivity (subject to min. level of specificity)</a:t>
            </a:r>
          </a:p>
          <a:p>
            <a:pPr marL="742950" lvl="1" indent="-285750"/>
            <a:r>
              <a:rPr lang="en-US" altLang="en-US" sz="2200" dirty="0"/>
              <a:t>Minimize false positives (subject to max. false negative rate)</a:t>
            </a:r>
          </a:p>
          <a:p>
            <a:pPr marL="742950" lvl="1" indent="-285750"/>
            <a:r>
              <a:rPr lang="en-US" altLang="en-US" sz="2200" dirty="0"/>
              <a:t>Minimize expected cost of misclassification (need to specify costs)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527538" y="5404513"/>
            <a:ext cx="8071339" cy="6094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If a team has a probability of .25 classify them as a loser.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If a team has .50  or more classify them as a winner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205299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NCAA Classification Madness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5809120" y="1522390"/>
            <a:ext cx="2714964" cy="3629902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College Basketball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Annual 64 team tournament</a:t>
            </a:r>
          </a:p>
          <a:p>
            <a:pPr marL="0" indent="0">
              <a:buNone/>
            </a:pPr>
            <a:endParaRPr lang="en-US" sz="20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sz="2000" b="1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Business Impact: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$1B wagered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$2B in lost productivity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Bragging Rights</a:t>
            </a:r>
          </a:p>
        </p:txBody>
      </p:sp>
      <p:pic>
        <p:nvPicPr>
          <p:cNvPr id="7" name="Picture 2" descr="http://ll-media.tmz.com/2013/02/28/0228-adidas-ncaa-jerseys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29" y="1452131"/>
            <a:ext cx="50292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527538" y="5609492"/>
            <a:ext cx="8071339" cy="40444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Objective: Identify the probability of a team winning in Round 1.</a:t>
            </a:r>
          </a:p>
        </p:txBody>
      </p:sp>
    </p:spTree>
    <p:extLst>
      <p:ext uri="{BB962C8B-B14F-4D97-AF65-F5344CB8AC3E}">
        <p14:creationId xmlns:p14="http://schemas.microsoft.com/office/powerpoint/2010/main" val="1880500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friend Mandy is next level.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2658" y="5833633"/>
            <a:ext cx="881868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https://fivethirtyeight.com/features/how-a-data-scientist-whod-never-heard-of-basketball-mastered-march-madness/</a:t>
            </a:r>
            <a:endParaRPr lang="en-US" sz="1400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pic>
        <p:nvPicPr>
          <p:cNvPr id="5" name="180612_538_BreakingTheBracket_700.mp4">
            <a:hlinkClick r:id="" action="ppaction://media"/>
            <a:extLst>
              <a:ext uri="{FF2B5EF4-FFF2-40B4-BE49-F238E27FC236}">
                <a16:creationId xmlns:a16="http://schemas.microsoft.com/office/drawing/2014/main" id="{D15B970C-E7C6-EB0D-0912-30993AED2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362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7515" y="1459832"/>
            <a:ext cx="4671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Open </a:t>
            </a:r>
            <a:r>
              <a:rPr lang="en-US" sz="2800" b="1" dirty="0" err="1"/>
              <a:t>E_fullyMarchMadness.R</a:t>
            </a:r>
            <a:endParaRPr lang="en-US" sz="2800" b="1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pic>
        <p:nvPicPr>
          <p:cNvPr id="7" name="Picture 4" descr="Image result for logistic regression meme">
            <a:extLst>
              <a:ext uri="{FF2B5EF4-FFF2-40B4-BE49-F238E27FC236}">
                <a16:creationId xmlns:a16="http://schemas.microsoft.com/office/drawing/2014/main" id="{72A794EB-A22A-2A4F-8E74-9FFE0BED5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322" y="2104693"/>
            <a:ext cx="3795696" cy="3721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354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 Classification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66274" y="1475876"/>
            <a:ext cx="1797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Confusion Matrix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25" y="1855120"/>
            <a:ext cx="2750733" cy="13212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16738" y="1392630"/>
            <a:ext cx="49986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predicted losers 390 (316 + 74)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was correct 316 times for losers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predicted 378 winners (68+310)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was correct 310 times for winners</a:t>
            </a:r>
          </a:p>
        </p:txBody>
      </p:sp>
      <p:sp>
        <p:nvSpPr>
          <p:cNvPr id="9" name="Rectangle 8"/>
          <p:cNvSpPr/>
          <p:nvPr/>
        </p:nvSpPr>
        <p:spPr>
          <a:xfrm>
            <a:off x="527538" y="5404513"/>
            <a:ext cx="8071339" cy="6094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As you progress in your data science education, learning other KPI (Recall, Precision, AUC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r>
              <a:rPr lang="en-US" dirty="0">
                <a:solidFill>
                  <a:schemeClr val="tx1"/>
                </a:solidFill>
              </a:rPr>
              <a:t>) is worthwhile.  In this course we stick with the basic accuracy.  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E94539-00E8-96A0-213C-F0CFEF992FB9}"/>
              </a:ext>
            </a:extLst>
          </p:cNvPr>
          <p:cNvSpPr/>
          <p:nvPr/>
        </p:nvSpPr>
        <p:spPr>
          <a:xfrm>
            <a:off x="3565133" y="3022351"/>
            <a:ext cx="5116530" cy="9948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correctly identifying 0/0 intersection </a:t>
            </a:r>
            <a:r>
              <a:rPr lang="en-US" sz="1200" dirty="0"/>
              <a:t>– the failure class </a:t>
            </a:r>
          </a:p>
          <a:p>
            <a:pPr algn="ctr"/>
            <a:r>
              <a:rPr lang="en-US" dirty="0"/>
              <a:t>+ </a:t>
            </a:r>
          </a:p>
          <a:p>
            <a:pPr algn="ctr"/>
            <a:r>
              <a:rPr lang="en-US" dirty="0"/>
              <a:t>correctly identifying 1/1 intersection </a:t>
            </a:r>
            <a:r>
              <a:rPr lang="en-US" sz="1200" dirty="0"/>
              <a:t>– the success class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E85AC7-71FC-283F-C2E7-1216F47EEB3B}"/>
              </a:ext>
            </a:extLst>
          </p:cNvPr>
          <p:cNvSpPr/>
          <p:nvPr/>
        </p:nvSpPr>
        <p:spPr>
          <a:xfrm>
            <a:off x="2804844" y="4118821"/>
            <a:ext cx="6226139" cy="29244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DIVIDED by</a:t>
            </a:r>
            <a:r>
              <a:rPr lang="en-US" sz="1200" dirty="0"/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B55D12-CF47-CD8C-83BB-B1D737B12DC5}"/>
              </a:ext>
            </a:extLst>
          </p:cNvPr>
          <p:cNvSpPr/>
          <p:nvPr/>
        </p:nvSpPr>
        <p:spPr>
          <a:xfrm>
            <a:off x="3565133" y="4524482"/>
            <a:ext cx="5116530" cy="52227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Sum all opportunities (sum all parts of the matrix)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21566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Summary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628650" y="1111347"/>
            <a:ext cx="7886700" cy="512064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Logistic regression is similar to linear regression, except that it is used with a categorical response</a:t>
            </a:r>
          </a:p>
          <a:p>
            <a:r>
              <a:rPr lang="en-US" altLang="en-US" dirty="0"/>
              <a:t>The predictors are related to the response Y via a nonlinear function called the </a:t>
            </a:r>
            <a:r>
              <a:rPr lang="en-US" altLang="en-US" i="1" dirty="0"/>
              <a:t>logit</a:t>
            </a:r>
          </a:p>
          <a:p>
            <a:r>
              <a:rPr lang="en-US" altLang="en-US" dirty="0"/>
              <a:t>As in linear regression, reducing predictors can be done via variable selection</a:t>
            </a:r>
          </a:p>
          <a:p>
            <a:r>
              <a:rPr lang="en-US" altLang="en-US" dirty="0"/>
              <a:t>Logistic regression can be generalized to more than two classes</a:t>
            </a:r>
          </a:p>
          <a:p>
            <a:pPr marL="342900" lvl="1" indent="0">
              <a:buNone/>
            </a:pP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libray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nnet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marL="342900" lvl="1" indent="0">
              <a:buNone/>
            </a:pP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multiNomialLogit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multinom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(y ~ ., 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df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902597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738554" y="1453662"/>
            <a:ext cx="7772400" cy="45720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Extends idea of linear regression to situation where outcome variable is categorical</a:t>
            </a:r>
          </a:p>
          <a:p>
            <a:endParaRPr lang="en-US" altLang="en-US" dirty="0"/>
          </a:p>
          <a:p>
            <a:r>
              <a:rPr lang="en-US" altLang="en-US" dirty="0"/>
              <a:t>Instead of ordinary least squares, </a:t>
            </a:r>
            <a:r>
              <a:rPr lang="en-US" altLang="en-US" i="1" dirty="0">
                <a:latin typeface="Symbol" panose="05050102010706020507" pitchFamily="18" charset="2"/>
              </a:rPr>
              <a:t>b </a:t>
            </a:r>
            <a:r>
              <a:rPr lang="en-US" altLang="en-US" dirty="0"/>
              <a:t>are derived through an iterative process called </a:t>
            </a:r>
            <a:r>
              <a:rPr lang="en-US" altLang="en-US" i="1" dirty="0"/>
              <a:t>maximum likelihood estimation</a:t>
            </a:r>
          </a:p>
          <a:p>
            <a:endParaRPr lang="en-US" altLang="en-US" dirty="0"/>
          </a:p>
          <a:p>
            <a:r>
              <a:rPr lang="en-US" altLang="en-US" dirty="0"/>
              <a:t>We focus on binary classification</a:t>
            </a:r>
          </a:p>
          <a:p>
            <a:pPr lvl="1">
              <a:buFont typeface="Wingdings 2" panose="05020102010507070707" pitchFamily="18" charset="2"/>
              <a:buNone/>
            </a:pPr>
            <a:r>
              <a:rPr lang="en-US" altLang="en-US" dirty="0"/>
              <a:t>i.e.  </a:t>
            </a:r>
            <a:r>
              <a:rPr lang="en-US" altLang="en-US" i="1" dirty="0"/>
              <a:t>Y</a:t>
            </a:r>
            <a:r>
              <a:rPr lang="en-US" altLang="en-US" dirty="0"/>
              <a:t>=0 or </a:t>
            </a:r>
            <a:r>
              <a:rPr lang="en-US" altLang="en-US" i="1" dirty="0"/>
              <a:t>Y</a:t>
            </a:r>
            <a:r>
              <a:rPr lang="en-US" altLang="en-US" dirty="0"/>
              <a:t>=1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092039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dirty="0"/>
              <a:t>Regression Equation Review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81351" y="1585871"/>
            <a:ext cx="8515114" cy="1365889"/>
            <a:chOff x="645459" y="1707664"/>
            <a:chExt cx="7731796" cy="1596689"/>
          </a:xfrm>
        </p:grpSpPr>
        <p:pic>
          <p:nvPicPr>
            <p:cNvPr id="10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96255" y="1707664"/>
              <a:ext cx="735041" cy="1596689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Shape 319"/>
                <p:cNvSpPr txBox="1"/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1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361" t="-2817" b="-4647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Shape 320"/>
            <p:cNvSpPr txBox="1"/>
            <p:nvPr/>
          </p:nvSpPr>
          <p:spPr>
            <a:xfrm>
              <a:off x="645459" y="1967364"/>
              <a:ext cx="686582" cy="7064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#</a:t>
              </a: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1116623" y="3042080"/>
            <a:ext cx="6910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492369" y="1339687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273669" y="134921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Many Cones?</a:t>
            </a:r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809811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6217"/>
          <a:stretch/>
        </p:blipFill>
        <p:spPr>
          <a:xfrm>
            <a:off x="256675" y="2051512"/>
            <a:ext cx="4919624" cy="335567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19651" y="2377439"/>
            <a:ext cx="32419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predictions is continuous…it continues forever.</a:t>
            </a:r>
          </a:p>
        </p:txBody>
      </p:sp>
    </p:spTree>
    <p:extLst>
      <p:ext uri="{BB962C8B-B14F-4D97-AF65-F5344CB8AC3E}">
        <p14:creationId xmlns:p14="http://schemas.microsoft.com/office/powerpoint/2010/main" val="3985714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binary relationship between carat and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986" y="1690891"/>
            <a:ext cx="5492029" cy="30954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95767" y="1328738"/>
            <a:ext cx="3152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Diamonds above or below $11K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0145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/>
              <a:t>Step 1: Logistic Response Function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81351" y="1585871"/>
            <a:ext cx="8515114" cy="1365889"/>
            <a:chOff x="645459" y="1707664"/>
            <a:chExt cx="7731796" cy="1596689"/>
          </a:xfrm>
        </p:grpSpPr>
        <p:pic>
          <p:nvPicPr>
            <p:cNvPr id="10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96255" y="1707664"/>
              <a:ext cx="735041" cy="1596689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Shape 319"/>
                <p:cNvSpPr txBox="1"/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1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361" t="-2817" b="-4647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Shape 320"/>
            <p:cNvSpPr txBox="1"/>
            <p:nvPr/>
          </p:nvSpPr>
          <p:spPr>
            <a:xfrm>
              <a:off x="645459" y="1967364"/>
              <a:ext cx="686582" cy="7064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#</a:t>
              </a: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1116623" y="3042080"/>
            <a:ext cx="6910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-44337" y="3806986"/>
            <a:ext cx="9007268" cy="1166855"/>
            <a:chOff x="-759635" y="2037702"/>
            <a:chExt cx="8178676" cy="116685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Shape 319"/>
                <p:cNvSpPr txBox="1"/>
                <p:nvPr/>
              </p:nvSpPr>
              <p:spPr>
                <a:xfrm>
                  <a:off x="1865295" y="2248718"/>
                  <a:ext cx="5553746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9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5553746" cy="504600"/>
                </a:xfrm>
                <a:prstGeom prst="rect">
                  <a:avLst/>
                </a:prstGeom>
                <a:blipFill>
                  <a:blip r:embed="rId5"/>
                  <a:stretch>
                    <a:fillRect l="-1097" b="-8434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Shape 320"/>
            <p:cNvSpPr txBox="1"/>
            <p:nvPr/>
          </p:nvSpPr>
          <p:spPr>
            <a:xfrm>
              <a:off x="-759635" y="2037702"/>
              <a:ext cx="803673" cy="1166855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Logit of </a:t>
              </a:r>
            </a:p>
          </p:txBody>
        </p:sp>
      </p:grpSp>
      <p:pic>
        <p:nvPicPr>
          <p:cNvPr id="21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585" y="3766365"/>
            <a:ext cx="636521" cy="120176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492369" y="1339687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56846" y="3391225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Logistic Regression</a:t>
            </a:r>
          </a:p>
        </p:txBody>
      </p:sp>
      <p:pic>
        <p:nvPicPr>
          <p:cNvPr id="24" name="Picture 2" descr="Image result for logi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911" y="4012549"/>
            <a:ext cx="1121561" cy="7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3273669" y="134921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Many Cones?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340344" y="338756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Will they buy a cone Y/N?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27538" y="5200650"/>
            <a:ext cx="8071339" cy="8132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will let R handle calculating the equation output </a:t>
            </a:r>
            <a:r>
              <a:rPr lang="en-US" dirty="0" err="1"/>
              <a:t>logOdds</a:t>
            </a:r>
            <a:r>
              <a:rPr lang="en-US" dirty="0"/>
              <a:t> to the more understandable probability.</a:t>
            </a:r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12131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8BA6BD-2726-2744-9234-1666C4BE4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D1AD33-E9B6-DC48-8071-92B37EC8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see the difference in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73704-7610-6C4F-B747-9EF32D49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B7CFA-3E85-6942-96A4-8556F4357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6C328A-A5D2-8D45-BE3F-86C4BE78A0F1}"/>
              </a:ext>
            </a:extLst>
          </p:cNvPr>
          <p:cNvSpPr txBox="1"/>
          <p:nvPr/>
        </p:nvSpPr>
        <p:spPr>
          <a:xfrm>
            <a:off x="573024" y="1548384"/>
            <a:ext cx="2508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﻿Open </a:t>
            </a:r>
            <a:r>
              <a:rPr lang="en-US" dirty="0" err="1"/>
              <a:t>D_lm_for</a:t>
            </a:r>
            <a:r>
              <a:rPr lang="en-US" dirty="0"/>
              <a:t> </a:t>
            </a:r>
            <a:r>
              <a:rPr lang="en-US" dirty="0" err="1"/>
              <a:t>classes.R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750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binary relationship between carat and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986" y="2005227"/>
            <a:ext cx="5492029" cy="30954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95767" y="1643074"/>
            <a:ext cx="3152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Diamonds above or below $11K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57425" y="1443049"/>
            <a:ext cx="5029200" cy="32861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51143" y="5200649"/>
            <a:ext cx="8441714" cy="1171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If the data only has two values, 0/1 but the regression equation goes to infinity. </a:t>
            </a:r>
          </a:p>
          <a:p>
            <a:pPr algn="ctr"/>
            <a:r>
              <a:rPr lang="en-US" dirty="0"/>
              <a:t> </a:t>
            </a:r>
            <a:r>
              <a:rPr lang="en-US" b="1" u="sng" dirty="0"/>
              <a:t>This  makes no sense!  </a:t>
            </a:r>
          </a:p>
          <a:p>
            <a:pPr algn="ctr"/>
            <a:r>
              <a:rPr lang="en-US" dirty="0"/>
              <a:t>“is this diamond worth more than $11K or not.”   Predicting 2 means 2 </a:t>
            </a:r>
            <a:r>
              <a:rPr lang="en-US" dirty="0" err="1"/>
              <a:t>yes’es</a:t>
            </a:r>
            <a:r>
              <a:rPr lang="en-US" dirty="0"/>
              <a:t>?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250343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325" y="3442093"/>
            <a:ext cx="4662488" cy="2696770"/>
          </a:xfrm>
          <a:prstGeom prst="rect">
            <a:avLst/>
          </a:prstGeom>
        </p:spPr>
      </p:pic>
      <p:pic>
        <p:nvPicPr>
          <p:cNvPr id="8" name="Picture 2" descr="Image result for logi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48" y="1155044"/>
            <a:ext cx="1121561" cy="7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114551" y="1300163"/>
            <a:ext cx="641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the log-odds of the price above $11K? = Beta + Beta*Carat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" y="1271583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1" y="2057400"/>
            <a:ext cx="6644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Convert to </a:t>
            </a:r>
            <a:r>
              <a:rPr lang="en-US" b="1" u="sng" dirty="0"/>
              <a:t>probability</a:t>
            </a:r>
            <a:r>
              <a:rPr lang="en-US" dirty="0"/>
              <a:t> with logistic response function (</a:t>
            </a:r>
            <a:r>
              <a:rPr lang="en-US" dirty="0" err="1"/>
              <a:t>e^l</a:t>
            </a:r>
            <a:r>
              <a:rPr lang="en-US" dirty="0"/>
              <a:t> / (1+e^l)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2857500"/>
            <a:ext cx="7195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The probabilities are more intuitive than the log-odds from the equation.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38224699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3176</TotalTime>
  <Words>811</Words>
  <Application>Microsoft Macintosh PowerPoint</Application>
  <PresentationFormat>On-screen Show (4:3)</PresentationFormat>
  <Paragraphs>138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Cambria Math</vt:lpstr>
      <vt:lpstr>Consolas</vt:lpstr>
      <vt:lpstr>Open Sans</vt:lpstr>
      <vt:lpstr>Symbol</vt:lpstr>
      <vt:lpstr>Wingdings 2</vt:lpstr>
      <vt:lpstr>1_Office Theme</vt:lpstr>
      <vt:lpstr>Supervised Learning</vt:lpstr>
      <vt:lpstr>Logistic Regression</vt:lpstr>
      <vt:lpstr>Regression Equation Review</vt:lpstr>
      <vt:lpstr>Linear Regression</vt:lpstr>
      <vt:lpstr>A binary relationship between carat and price</vt:lpstr>
      <vt:lpstr>Step 1: Logistic Response Function</vt:lpstr>
      <vt:lpstr>Let’s see the difference in practice</vt:lpstr>
      <vt:lpstr>A binary relationship between carat and price</vt:lpstr>
      <vt:lpstr>PowerPoint Presentation</vt:lpstr>
      <vt:lpstr>From probability to class, define a cutoff threshold.</vt:lpstr>
      <vt:lpstr>NCAA Classification Madness</vt:lpstr>
      <vt:lpstr>My friend Mandy is next level.</vt:lpstr>
      <vt:lpstr>Let’s practice</vt:lpstr>
      <vt:lpstr>Evaluating a Classification</vt:lpstr>
      <vt:lpstr>Logistic Regression Summary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Ted Kwartler</cp:lastModifiedBy>
  <cp:revision>117</cp:revision>
  <dcterms:created xsi:type="dcterms:W3CDTF">2018-05-23T17:24:59Z</dcterms:created>
  <dcterms:modified xsi:type="dcterms:W3CDTF">2024-07-14T03:28:02Z</dcterms:modified>
</cp:coreProperties>
</file>

<file path=docProps/thumbnail.jpeg>
</file>